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5" r:id="rId3"/>
    <p:sldId id="263" r:id="rId4"/>
    <p:sldId id="268" r:id="rId5"/>
    <p:sldId id="264" r:id="rId6"/>
    <p:sldId id="260" r:id="rId7"/>
    <p:sldId id="269" r:id="rId8"/>
    <p:sldId id="270" r:id="rId9"/>
    <p:sldId id="271" r:id="rId10"/>
    <p:sldId id="272" r:id="rId11"/>
    <p:sldId id="261" r:id="rId12"/>
    <p:sldId id="281" r:id="rId13"/>
    <p:sldId id="273" r:id="rId14"/>
    <p:sldId id="305" r:id="rId15"/>
    <p:sldId id="303" r:id="rId16"/>
    <p:sldId id="306" r:id="rId17"/>
    <p:sldId id="307" r:id="rId18"/>
    <p:sldId id="288" r:id="rId19"/>
    <p:sldId id="304" r:id="rId20"/>
    <p:sldId id="290" r:id="rId21"/>
    <p:sldId id="291" r:id="rId22"/>
    <p:sldId id="292" r:id="rId23"/>
    <p:sldId id="293" r:id="rId24"/>
    <p:sldId id="274" r:id="rId25"/>
    <p:sldId id="298" r:id="rId26"/>
    <p:sldId id="308" r:id="rId27"/>
    <p:sldId id="297" r:id="rId28"/>
    <p:sldId id="295" r:id="rId29"/>
    <p:sldId id="275" r:id="rId30"/>
    <p:sldId id="276" r:id="rId31"/>
    <p:sldId id="262" r:id="rId32"/>
    <p:sldId id="257" r:id="rId33"/>
    <p:sldId id="258" r:id="rId34"/>
    <p:sldId id="309" r:id="rId35"/>
    <p:sldId id="277" r:id="rId36"/>
    <p:sldId id="283" r:id="rId37"/>
    <p:sldId id="310" r:id="rId38"/>
    <p:sldId id="311" r:id="rId39"/>
    <p:sldId id="314" r:id="rId40"/>
    <p:sldId id="315" r:id="rId41"/>
    <p:sldId id="316" r:id="rId42"/>
    <p:sldId id="317" r:id="rId43"/>
    <p:sldId id="287" r:id="rId44"/>
    <p:sldId id="279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278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280" r:id="rId61"/>
    <p:sldId id="267" r:id="rId62"/>
    <p:sldId id="266" r:id="rId63"/>
    <p:sldId id="28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3_Extracted_Input_Files_for_May_9:0_Frequency_comparison_results:combinedOutput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3_Extracted_Input_Files_for_May_9:0_Frequency_comparison_results:combinedOutput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3_Extracted_Input_Files_for_May_9:0_Frequency_comparison_results:combinedOutputFi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3_Extracted_Input_Files_for_May_9:0_Frequency_comparison_results:combinedOutputFil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3_Extracted_Input_Files_for_May_9:1_Delayed_Update_comparison_results:combinedOutputFile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ddharth:Desktop:ITS%20Lab%20IIT-M:Gupta_itsLabDataInefficiencyAnalysis:5_Output_Files_from_prediction:comparis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marker>
            <c:symbol val="x"/>
            <c:size val="8"/>
          </c:marker>
          <c:xVal>
            <c:numRef>
              <c:f>combinedOutputFile.csv!$B$1:$J$1</c:f>
              <c:numCache>
                <c:formatCode>General</c:formatCode>
                <c:ptCount val="9"/>
                <c:pt idx="0">
                  <c:v>18.0</c:v>
                </c:pt>
                <c:pt idx="1">
                  <c:v>27.0</c:v>
                </c:pt>
                <c:pt idx="2">
                  <c:v>36.0</c:v>
                </c:pt>
                <c:pt idx="3">
                  <c:v>45.0</c:v>
                </c:pt>
                <c:pt idx="4">
                  <c:v>54.0</c:v>
                </c:pt>
                <c:pt idx="5">
                  <c:v>63.0</c:v>
                </c:pt>
                <c:pt idx="6">
                  <c:v>72.0</c:v>
                </c:pt>
                <c:pt idx="7">
                  <c:v>81.0</c:v>
                </c:pt>
                <c:pt idx="8">
                  <c:v>90.0</c:v>
                </c:pt>
              </c:numCache>
            </c:numRef>
          </c:xVal>
          <c:yVal>
            <c:numRef>
              <c:f>combinedOutputFile.csv!$B$2:$J$2</c:f>
              <c:numCache>
                <c:formatCode>General</c:formatCode>
                <c:ptCount val="9"/>
                <c:pt idx="0">
                  <c:v>4196.0</c:v>
                </c:pt>
                <c:pt idx="1">
                  <c:v>3700.0</c:v>
                </c:pt>
                <c:pt idx="2">
                  <c:v>3309.0</c:v>
                </c:pt>
                <c:pt idx="3">
                  <c:v>2930.0</c:v>
                </c:pt>
                <c:pt idx="4">
                  <c:v>2622.0</c:v>
                </c:pt>
                <c:pt idx="5">
                  <c:v>2431.0</c:v>
                </c:pt>
                <c:pt idx="6">
                  <c:v>2237.0</c:v>
                </c:pt>
                <c:pt idx="7">
                  <c:v>2060.0</c:v>
                </c:pt>
                <c:pt idx="8">
                  <c:v>1883.0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940088"/>
        <c:axId val="2037945608"/>
      </c:scatterChart>
      <c:valAx>
        <c:axId val="20379400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37945608"/>
        <c:crosses val="autoZero"/>
        <c:crossBetween val="midCat"/>
      </c:valAx>
      <c:valAx>
        <c:axId val="20379456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Observation Counf from 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37940088"/>
        <c:crosses val="autoZero"/>
        <c:crossBetween val="midCat"/>
      </c:valAx>
      <c:spPr>
        <a:ln w="3175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marker>
            <c:symbol val="x"/>
            <c:size val="5"/>
          </c:marker>
          <c:xVal>
            <c:numRef>
              <c:f>combinedOutputFile.csv!$B$1:$J$1</c:f>
              <c:numCache>
                <c:formatCode>General</c:formatCode>
                <c:ptCount val="9"/>
                <c:pt idx="0">
                  <c:v>18.0</c:v>
                </c:pt>
                <c:pt idx="1">
                  <c:v>27.0</c:v>
                </c:pt>
                <c:pt idx="2">
                  <c:v>36.0</c:v>
                </c:pt>
                <c:pt idx="3">
                  <c:v>45.0</c:v>
                </c:pt>
                <c:pt idx="4">
                  <c:v>54.0</c:v>
                </c:pt>
                <c:pt idx="5">
                  <c:v>63.0</c:v>
                </c:pt>
                <c:pt idx="6">
                  <c:v>72.0</c:v>
                </c:pt>
                <c:pt idx="7">
                  <c:v>81.0</c:v>
                </c:pt>
                <c:pt idx="8">
                  <c:v>90.0</c:v>
                </c:pt>
              </c:numCache>
            </c:numRef>
          </c:xVal>
          <c:yVal>
            <c:numRef>
              <c:f>combinedOutputFile.csv!$B$3:$J$3</c:f>
              <c:numCache>
                <c:formatCode>General</c:formatCode>
                <c:ptCount val="9"/>
                <c:pt idx="0">
                  <c:v>3.34189228341</c:v>
                </c:pt>
                <c:pt idx="1">
                  <c:v>5.7083741994</c:v>
                </c:pt>
                <c:pt idx="2">
                  <c:v>7.782430676599987</c:v>
                </c:pt>
                <c:pt idx="3">
                  <c:v>9.42449809868</c:v>
                </c:pt>
                <c:pt idx="4">
                  <c:v>9.82624585824</c:v>
                </c:pt>
                <c:pt idx="5">
                  <c:v>10.6853277096</c:v>
                </c:pt>
                <c:pt idx="6">
                  <c:v>11.0402912713</c:v>
                </c:pt>
                <c:pt idx="7">
                  <c:v>11.289033347</c:v>
                </c:pt>
                <c:pt idx="8">
                  <c:v>11.7783599498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8277768"/>
        <c:axId val="2088283224"/>
      </c:scatterChart>
      <c:valAx>
        <c:axId val="2088277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283224"/>
        <c:crosses val="autoZero"/>
        <c:crossBetween val="midCat"/>
      </c:valAx>
      <c:valAx>
        <c:axId val="20882832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TT SD from </a:t>
                </a:r>
                <a:r>
                  <a:rPr lang="en-US" dirty="0" smtClean="0"/>
                  <a:t>benchmark (min)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277768"/>
        <c:crosses val="autoZero"/>
        <c:crossBetween val="midCat"/>
      </c:valAx>
      <c:spPr>
        <a:ln w="3175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marker>
            <c:symbol val="x"/>
            <c:size val="5"/>
          </c:marker>
          <c:xVal>
            <c:numRef>
              <c:f>combinedOutputFile.csv!$B$1:$J$1</c:f>
              <c:numCache>
                <c:formatCode>General</c:formatCode>
                <c:ptCount val="9"/>
                <c:pt idx="0">
                  <c:v>18.0</c:v>
                </c:pt>
                <c:pt idx="1">
                  <c:v>27.0</c:v>
                </c:pt>
                <c:pt idx="2">
                  <c:v>36.0</c:v>
                </c:pt>
                <c:pt idx="3">
                  <c:v>45.0</c:v>
                </c:pt>
                <c:pt idx="4">
                  <c:v>54.0</c:v>
                </c:pt>
                <c:pt idx="5">
                  <c:v>63.0</c:v>
                </c:pt>
                <c:pt idx="6">
                  <c:v>72.0</c:v>
                </c:pt>
                <c:pt idx="7">
                  <c:v>81.0</c:v>
                </c:pt>
                <c:pt idx="8">
                  <c:v>90.0</c:v>
                </c:pt>
              </c:numCache>
            </c:numRef>
          </c:xVal>
          <c:yVal>
            <c:numRef>
              <c:f>combinedOutputFile.csv!$B$4:$J$4</c:f>
              <c:numCache>
                <c:formatCode>General</c:formatCode>
                <c:ptCount val="9"/>
                <c:pt idx="0">
                  <c:v>1.67642344022</c:v>
                </c:pt>
                <c:pt idx="1">
                  <c:v>2.475688085349998</c:v>
                </c:pt>
                <c:pt idx="2">
                  <c:v>2.98031664016</c:v>
                </c:pt>
                <c:pt idx="3">
                  <c:v>3.39577969209</c:v>
                </c:pt>
                <c:pt idx="4">
                  <c:v>3.68075185186</c:v>
                </c:pt>
                <c:pt idx="5">
                  <c:v>3.88978145831</c:v>
                </c:pt>
                <c:pt idx="6">
                  <c:v>4.124808318279987</c:v>
                </c:pt>
                <c:pt idx="7">
                  <c:v>4.3823204514</c:v>
                </c:pt>
                <c:pt idx="8">
                  <c:v>4.2042499815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8309016"/>
        <c:axId val="2088314472"/>
      </c:scatterChart>
      <c:valAx>
        <c:axId val="2088309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314472"/>
        <c:crosses val="autoZero"/>
        <c:crossBetween val="midCat"/>
      </c:valAx>
      <c:valAx>
        <c:axId val="20883144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Avg. Speed SD from </a:t>
                </a:r>
                <a:r>
                  <a:rPr lang="en-US" dirty="0" smtClean="0"/>
                  <a:t>benchmark (</a:t>
                </a:r>
                <a:r>
                  <a:rPr lang="en-US" dirty="0" err="1" smtClean="0"/>
                  <a:t>kmph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309016"/>
        <c:crosses val="autoZero"/>
        <c:crossBetween val="midCat"/>
      </c:valAx>
      <c:spPr>
        <a:ln w="3175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marker>
            <c:symbol val="x"/>
            <c:size val="8"/>
          </c:marker>
          <c:xVal>
            <c:numRef>
              <c:f>combinedOutputFile.csv!$B$1:$J$1</c:f>
              <c:numCache>
                <c:formatCode>General</c:formatCode>
                <c:ptCount val="9"/>
                <c:pt idx="0">
                  <c:v>18.0</c:v>
                </c:pt>
                <c:pt idx="1">
                  <c:v>27.0</c:v>
                </c:pt>
                <c:pt idx="2">
                  <c:v>36.0</c:v>
                </c:pt>
                <c:pt idx="3">
                  <c:v>45.0</c:v>
                </c:pt>
                <c:pt idx="4">
                  <c:v>54.0</c:v>
                </c:pt>
                <c:pt idx="5">
                  <c:v>63.0</c:v>
                </c:pt>
                <c:pt idx="6">
                  <c:v>72.0</c:v>
                </c:pt>
                <c:pt idx="7">
                  <c:v>81.0</c:v>
                </c:pt>
                <c:pt idx="8">
                  <c:v>90.0</c:v>
                </c:pt>
              </c:numCache>
            </c:numRef>
          </c:xVal>
          <c:yVal>
            <c:numRef>
              <c:f>combinedOutputFile.csv!$B$5:$J$5</c:f>
              <c:numCache>
                <c:formatCode>General</c:formatCode>
                <c:ptCount val="9"/>
                <c:pt idx="0">
                  <c:v>0.192502462972</c:v>
                </c:pt>
                <c:pt idx="1">
                  <c:v>0.223093313977</c:v>
                </c:pt>
                <c:pt idx="2">
                  <c:v>0.157728328899</c:v>
                </c:pt>
                <c:pt idx="3">
                  <c:v>0.368070266133</c:v>
                </c:pt>
                <c:pt idx="4">
                  <c:v>0.409410922527</c:v>
                </c:pt>
                <c:pt idx="5">
                  <c:v>0.429876230399</c:v>
                </c:pt>
                <c:pt idx="6">
                  <c:v>0.405364628775</c:v>
                </c:pt>
                <c:pt idx="7">
                  <c:v>0.643280328679</c:v>
                </c:pt>
                <c:pt idx="8">
                  <c:v>0.726116184878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8256168"/>
        <c:axId val="2088528920"/>
      </c:scatterChart>
      <c:valAx>
        <c:axId val="2088256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528920"/>
        <c:crosses val="autoZero"/>
        <c:crossBetween val="midCat"/>
      </c:valAx>
      <c:valAx>
        <c:axId val="20885289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Timestamp SD from benchmark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8256168"/>
        <c:crosses val="autoZero"/>
        <c:crossBetween val="midCat"/>
      </c:valAx>
      <c:spPr>
        <a:ln w="3175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200"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marker>
            <c:symbol val="x"/>
            <c:size val="8"/>
          </c:marker>
          <c:xVal>
            <c:numRef>
              <c:f>combinedOutputFile.csv!$G$7:$G$12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xVal>
          <c:yVal>
            <c:numRef>
              <c:f>combinedOutputFile.csv!$H$7:$H$12</c:f>
              <c:numCache>
                <c:formatCode>General</c:formatCode>
                <c:ptCount val="6"/>
                <c:pt idx="0">
                  <c:v>4643.0</c:v>
                </c:pt>
                <c:pt idx="1">
                  <c:v>4206.0</c:v>
                </c:pt>
                <c:pt idx="2">
                  <c:v>3745.0</c:v>
                </c:pt>
                <c:pt idx="3">
                  <c:v>3317.0</c:v>
                </c:pt>
                <c:pt idx="4">
                  <c:v>2968.0</c:v>
                </c:pt>
                <c:pt idx="5">
                  <c:v>2679.0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049592"/>
        <c:axId val="2124087512"/>
      </c:scatterChart>
      <c:valAx>
        <c:axId val="2124049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4087512"/>
        <c:crosses val="autoZero"/>
        <c:crossBetween val="midCat"/>
      </c:valAx>
      <c:valAx>
        <c:axId val="21240875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Observation Counf from 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4049592"/>
        <c:crosses val="autoZero"/>
        <c:crossBetween val="midCat"/>
      </c:valAx>
      <c:spPr>
        <a:ln w="3175"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'Counts, MAPE, Runs'!$C$3</c:f>
              <c:strCache>
                <c:ptCount val="1"/>
                <c:pt idx="0">
                  <c:v>Kalman Predictions Counts</c:v>
                </c:pt>
              </c:strCache>
            </c:strRef>
          </c:tx>
          <c:spPr>
            <a:ln w="47625">
              <a:noFill/>
            </a:ln>
          </c:spPr>
          <c:marker>
            <c:symbol val="x"/>
            <c:size val="5"/>
            <c:spPr>
              <a:ln w="12700"/>
            </c:spPr>
          </c:marker>
          <c:xVal>
            <c:numRef>
              <c:f>'Counts, MAPE, Runs'!$B$4:$B$13</c:f>
              <c:numCache>
                <c:formatCode>General</c:formatCode>
                <c:ptCount val="10"/>
                <c:pt idx="0">
                  <c:v>9.0</c:v>
                </c:pt>
                <c:pt idx="1">
                  <c:v>18.0</c:v>
                </c:pt>
                <c:pt idx="2">
                  <c:v>27.0</c:v>
                </c:pt>
                <c:pt idx="3">
                  <c:v>36.0</c:v>
                </c:pt>
                <c:pt idx="4">
                  <c:v>45.0</c:v>
                </c:pt>
                <c:pt idx="5">
                  <c:v>54.0</c:v>
                </c:pt>
                <c:pt idx="6">
                  <c:v>63.0</c:v>
                </c:pt>
                <c:pt idx="7">
                  <c:v>72.0</c:v>
                </c:pt>
                <c:pt idx="8">
                  <c:v>81.0</c:v>
                </c:pt>
                <c:pt idx="9">
                  <c:v>90.0</c:v>
                </c:pt>
              </c:numCache>
            </c:numRef>
          </c:xVal>
          <c:yVal>
            <c:numRef>
              <c:f>'Counts, MAPE, Runs'!$C$4:$C$13</c:f>
              <c:numCache>
                <c:formatCode>General</c:formatCode>
                <c:ptCount val="10"/>
                <c:pt idx="0">
                  <c:v>2915.0</c:v>
                </c:pt>
                <c:pt idx="1">
                  <c:v>2847.0</c:v>
                </c:pt>
                <c:pt idx="2">
                  <c:v>2746.0</c:v>
                </c:pt>
                <c:pt idx="3">
                  <c:v>2819.0</c:v>
                </c:pt>
                <c:pt idx="4">
                  <c:v>2644.0</c:v>
                </c:pt>
                <c:pt idx="5">
                  <c:v>2530.0</c:v>
                </c:pt>
                <c:pt idx="6">
                  <c:v>2421.0</c:v>
                </c:pt>
                <c:pt idx="7">
                  <c:v>2378.0</c:v>
                </c:pt>
                <c:pt idx="8">
                  <c:v>2260.0</c:v>
                </c:pt>
                <c:pt idx="9">
                  <c:v>2111.0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9729432"/>
        <c:axId val="2129736504"/>
      </c:scatterChart>
      <c:valAx>
        <c:axId val="2129729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Tapping 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9736504"/>
        <c:crosses val="autoZero"/>
        <c:crossBetween val="midCat"/>
      </c:valAx>
      <c:valAx>
        <c:axId val="21297365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Kalman prediction in 1 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29729432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Book Antiqua"/>
          <a:cs typeface="Book Antiqu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DE626-F316-B54E-A9A4-8AC84F113380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F9ED3-7EA5-A64E-9A57-4446175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B094F-6B7B-BE44-9371-6E2B41C5384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90B0A-2C9D-AF42-873F-76231B10E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96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Route-wise results- 1,3,5,6,8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0B0A-2C9D-AF42-873F-76231B10EA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6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3253313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9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027361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3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8823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027361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3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027361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9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027361"/>
            <a:ext cx="8229600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0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2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4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3358"/>
            <a:ext cx="8229600" cy="477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>
            <a:r>
              <a:rPr lang="en-US" smtClean="0"/>
              <a:t>Sept. 17,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ook Antiqua"/>
                <a:cs typeface="Book Antiqu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Book Antiqua"/>
                <a:cs typeface="Book Antiqua"/>
              </a:defRPr>
            </a:lvl1pPr>
          </a:lstStyle>
          <a:p>
            <a:fld id="{1C6F21E5-5828-8744-A6D7-5B3F3C9E2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IIT-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8" y="6235518"/>
            <a:ext cx="485957" cy="485957"/>
          </a:xfrm>
          <a:prstGeom prst="rect">
            <a:avLst/>
          </a:prstGeom>
        </p:spPr>
      </p:pic>
      <p:pic>
        <p:nvPicPr>
          <p:cNvPr id="8" name="Picture 7" descr="IIT-M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8" y="6235518"/>
            <a:ext cx="485957" cy="4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7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rgbClr val="000090"/>
          </a:solidFill>
          <a:latin typeface="Book Antiqua"/>
          <a:ea typeface="+mj-ea"/>
          <a:cs typeface="Book Antiqu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Book Antiqua"/>
          <a:ea typeface="+mn-ea"/>
          <a:cs typeface="Book Antiqu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Book Antiqua"/>
          <a:ea typeface="+mn-ea"/>
          <a:cs typeface="Book Antiqu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Book Antiqua"/>
          <a:ea typeface="+mn-ea"/>
          <a:cs typeface="Book Antiqu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Book Antiqua"/>
          <a:ea typeface="+mn-ea"/>
          <a:cs typeface="Book Antiqu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Book Antiqua"/>
          <a:ea typeface="+mn-ea"/>
          <a:cs typeface="Book Antiqu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15.115.108.126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749" y="984250"/>
            <a:ext cx="8842375" cy="2457449"/>
          </a:xfrm>
        </p:spPr>
        <p:txBody>
          <a:bodyPr>
            <a:noAutofit/>
          </a:bodyPr>
          <a:lstStyle/>
          <a:p>
            <a:r>
              <a:rPr lang="en-US" dirty="0" smtClean="0"/>
              <a:t>Impact of Data Inconsistencies &amp; Tapping Frequency on Information Quality of Chennai’s AVL-based Information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1699"/>
            <a:ext cx="6400800" cy="2971801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By-</a:t>
            </a:r>
          </a:p>
          <a:p>
            <a:r>
              <a:rPr lang="en-US" sz="2400" dirty="0"/>
              <a:t>Siddharth </a:t>
            </a:r>
            <a:r>
              <a:rPr lang="en-US" sz="2400" dirty="0" smtClean="0"/>
              <a:t>Gupta</a:t>
            </a:r>
          </a:p>
          <a:p>
            <a:r>
              <a:rPr lang="en-US" sz="2400" dirty="0" err="1" smtClean="0"/>
              <a:t>Karthik</a:t>
            </a:r>
            <a:r>
              <a:rPr lang="en-US" sz="2400" dirty="0" smtClean="0"/>
              <a:t> K. </a:t>
            </a:r>
            <a:r>
              <a:rPr lang="en-US" sz="2400" dirty="0" err="1" smtClean="0"/>
              <a:t>Srinivasan</a:t>
            </a:r>
            <a:endParaRPr lang="en-US" sz="2400" dirty="0" smtClean="0"/>
          </a:p>
          <a:p>
            <a:r>
              <a:rPr lang="en-US" sz="2400" dirty="0" err="1" smtClean="0"/>
              <a:t>Arun</a:t>
            </a:r>
            <a:r>
              <a:rPr lang="en-US" sz="2400" dirty="0" smtClean="0"/>
              <a:t> </a:t>
            </a:r>
            <a:r>
              <a:rPr lang="en-US" sz="2400" dirty="0" err="1" smtClean="0"/>
              <a:t>Prakash</a:t>
            </a:r>
            <a:endParaRPr lang="en-US" sz="2400" dirty="0" smtClean="0"/>
          </a:p>
          <a:p>
            <a:r>
              <a:rPr lang="en-US" sz="2400" dirty="0" err="1" smtClean="0"/>
              <a:t>Alima</a:t>
            </a:r>
            <a:r>
              <a:rPr lang="en-US" sz="2400" dirty="0" smtClean="0"/>
              <a:t> </a:t>
            </a:r>
            <a:r>
              <a:rPr lang="en-US" sz="2400" dirty="0" err="1" smtClean="0"/>
              <a:t>Jafreen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2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Device-wise allocation of probability for signal loss:</a:t>
            </a:r>
          </a:p>
          <a:p>
            <a:pPr lvl="1"/>
            <a:r>
              <a:rPr lang="en-US" dirty="0" smtClean="0"/>
              <a:t>Discrete ‘p’ set: {0.50 to 1, inclusive, steps of 0.05}</a:t>
            </a:r>
          </a:p>
          <a:p>
            <a:endParaRPr lang="en-US" dirty="0" smtClean="0"/>
          </a:p>
          <a:p>
            <a:r>
              <a:rPr lang="en-US" dirty="0" smtClean="0"/>
              <a:t>In each transmission, observation for </a:t>
            </a:r>
            <a:r>
              <a:rPr lang="en-US" i="1" dirty="0" smtClean="0"/>
              <a:t>device ‘x’</a:t>
            </a:r>
            <a:r>
              <a:rPr lang="en-US" dirty="0" smtClean="0"/>
              <a:t> is processed with </a:t>
            </a:r>
            <a:r>
              <a:rPr lang="en-US" i="1" dirty="0" smtClean="0"/>
              <a:t>probability ‘p(x)’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46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6055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Impact on Observed Link Traversals (Extraction Module)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Parameters Computed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8561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Number of link traversals</a:t>
            </a:r>
          </a:p>
          <a:p>
            <a:pPr lvl="1"/>
            <a:r>
              <a:rPr lang="en-US" sz="2400" dirty="0" smtClean="0"/>
              <a:t>Aggregated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Link-wise</a:t>
            </a:r>
          </a:p>
          <a:p>
            <a:pPr marL="0" indent="0">
              <a:buNone/>
            </a:pPr>
            <a:r>
              <a:rPr lang="en-US" sz="2800" dirty="0" smtClean="0"/>
              <a:t>{ Closest matching traversal in benchmark</a:t>
            </a:r>
          </a:p>
          <a:p>
            <a:pPr lvl="1"/>
            <a:r>
              <a:rPr lang="en-US" dirty="0" smtClean="0"/>
              <a:t>Based on link and timestamp </a:t>
            </a:r>
            <a:r>
              <a:rPr lang="en-US" sz="2800" dirty="0" smtClean="0"/>
              <a:t>}</a:t>
            </a:r>
            <a:endParaRPr lang="en-US" dirty="0" smtClean="0"/>
          </a:p>
          <a:p>
            <a:r>
              <a:rPr lang="en-US" dirty="0" smtClean="0"/>
              <a:t>Measure of dissimilarity</a:t>
            </a:r>
          </a:p>
          <a:p>
            <a:pPr lvl="1"/>
            <a:r>
              <a:rPr lang="en-US" dirty="0" smtClean="0"/>
              <a:t>Traversal Count</a:t>
            </a:r>
            <a:endParaRPr lang="en-US" sz="2400" dirty="0" smtClean="0"/>
          </a:p>
          <a:p>
            <a:pPr lvl="1"/>
            <a:r>
              <a:rPr lang="en-US" sz="2400" dirty="0" smtClean="0"/>
              <a:t>Timestamp</a:t>
            </a:r>
          </a:p>
          <a:p>
            <a:pPr lvl="1"/>
            <a:r>
              <a:rPr lang="en-US" dirty="0" smtClean="0"/>
              <a:t>Travel time</a:t>
            </a:r>
            <a:endParaRPr lang="en-US" sz="2400" dirty="0" smtClean="0"/>
          </a:p>
          <a:p>
            <a:pPr lvl="1"/>
            <a:r>
              <a:rPr lang="en-US" dirty="0" smtClean="0"/>
              <a:t>Average Speed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832597"/>
              </p:ext>
            </p:extLst>
          </p:nvPr>
        </p:nvGraphicFramePr>
        <p:xfrm>
          <a:off x="584200" y="1714500"/>
          <a:ext cx="79883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57200" y="830522"/>
            <a:ext cx="8229600" cy="85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00090"/>
                </a:solidFill>
                <a:latin typeface="Book Antiqua"/>
                <a:ea typeface="+mj-ea"/>
                <a:cs typeface="Book Antiqua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</a:rPr>
              <a:t>Variation of Observation count with tapping frequency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1" y="-52128"/>
            <a:ext cx="9077601" cy="1143000"/>
          </a:xfrm>
        </p:spPr>
        <p:txBody>
          <a:bodyPr/>
          <a:lstStyle/>
          <a:p>
            <a:r>
              <a:rPr lang="en-US" dirty="0" smtClean="0"/>
              <a:t>Tapping Frequency- TT deviation from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18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14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27095" y="104616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27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88074" y="104457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36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6" name="Picture 5" descr="18secs_event_record_2014-05-09_travel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" y="1349375"/>
            <a:ext cx="3114672" cy="2336004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1471" y="37330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45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36620" y="37330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54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92749" y="6276723"/>
            <a:ext cx="2787929" cy="55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Note: Outliers have been filtered</a:t>
            </a:r>
          </a:p>
          <a:p>
            <a:pPr marL="0" indent="0" algn="ctr">
              <a:buFont typeface="Arial"/>
              <a:buNone/>
            </a:pPr>
            <a:r>
              <a:rPr lang="en-US" sz="1400" dirty="0" smtClean="0"/>
              <a:t>Shown with timestamp analysis</a:t>
            </a:r>
            <a:endParaRPr lang="en-US" sz="1400" dirty="0"/>
          </a:p>
        </p:txBody>
      </p:sp>
      <p:pic>
        <p:nvPicPr>
          <p:cNvPr id="12" name="Picture 11" descr="27secs_event_record_2014-05-09_travel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6" y="1333500"/>
            <a:ext cx="3162298" cy="2371723"/>
          </a:xfrm>
          <a:prstGeom prst="rect">
            <a:avLst/>
          </a:prstGeom>
        </p:spPr>
      </p:pic>
      <p:pic>
        <p:nvPicPr>
          <p:cNvPr id="19" name="Picture 18" descr="36secs_event_record_2014-05-09_travel_t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49" y="1333500"/>
            <a:ext cx="3219451" cy="2414588"/>
          </a:xfrm>
          <a:prstGeom prst="rect">
            <a:avLst/>
          </a:prstGeom>
        </p:spPr>
      </p:pic>
      <p:pic>
        <p:nvPicPr>
          <p:cNvPr id="20" name="Picture 19" descr="45secs_event_record_2014-05-09_travel_ti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" y="4019257"/>
            <a:ext cx="3116125" cy="2337094"/>
          </a:xfrm>
          <a:prstGeom prst="rect">
            <a:avLst/>
          </a:prstGeom>
        </p:spPr>
      </p:pic>
      <p:pic>
        <p:nvPicPr>
          <p:cNvPr id="21" name="Picture 20" descr="54secs event_record_2014-05-09_travel_ti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7" y="4019257"/>
            <a:ext cx="3116126" cy="2337094"/>
          </a:xfrm>
          <a:prstGeom prst="rect">
            <a:avLst/>
          </a:prstGeom>
        </p:spPr>
      </p:pic>
      <p:pic>
        <p:nvPicPr>
          <p:cNvPr id="22" name="Picture 21" descr="63secs event_record_2014-05-09_travel_tim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05" y="4019257"/>
            <a:ext cx="3132667" cy="23495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197599" y="381078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63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500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1" y="-52128"/>
            <a:ext cx="9077601" cy="1143000"/>
          </a:xfrm>
        </p:spPr>
        <p:txBody>
          <a:bodyPr/>
          <a:lstStyle/>
          <a:p>
            <a:r>
              <a:rPr lang="en-US" dirty="0" smtClean="0"/>
              <a:t>Tapping Frequency- TT deviation from benchmark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17582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81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88074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90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92749" y="6165598"/>
            <a:ext cx="2787929" cy="55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Note: Outliers have been filtered</a:t>
            </a:r>
          </a:p>
          <a:p>
            <a:pPr marL="0" indent="0" algn="ctr">
              <a:buFont typeface="Arial"/>
              <a:buNone/>
            </a:pPr>
            <a:r>
              <a:rPr lang="en-US" sz="1400" dirty="0" smtClean="0"/>
              <a:t>Shown with timestamp analysis</a:t>
            </a:r>
            <a:endParaRPr lang="en-US" sz="14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72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3" name="Picture 2" descr="72secs event_record_2014-05-09_travel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52874"/>
            <a:ext cx="3265669" cy="2449252"/>
          </a:xfrm>
          <a:prstGeom prst="rect">
            <a:avLst/>
          </a:prstGeom>
        </p:spPr>
      </p:pic>
      <p:pic>
        <p:nvPicPr>
          <p:cNvPr id="6" name="Picture 5" descr="81secs event_record_2014-05-09_travel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1852873"/>
            <a:ext cx="3265671" cy="2449253"/>
          </a:xfrm>
          <a:prstGeom prst="rect">
            <a:avLst/>
          </a:prstGeom>
        </p:spPr>
      </p:pic>
      <p:pic>
        <p:nvPicPr>
          <p:cNvPr id="7" name="Picture 6" descr="90secs event_record_2014-05-09_travel_t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2" y="1852874"/>
            <a:ext cx="3265670" cy="24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5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1" y="-52128"/>
            <a:ext cx="9077601" cy="1143000"/>
          </a:xfrm>
        </p:spPr>
        <p:txBody>
          <a:bodyPr/>
          <a:lstStyle/>
          <a:p>
            <a:r>
              <a:rPr lang="en-US" dirty="0" smtClean="0"/>
              <a:t>Tapping Frequency- TT deviation from benchmark with Link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18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16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27095" y="104616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27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88074" y="104457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36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97599" y="381078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63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92749" y="6292598"/>
            <a:ext cx="2787929" cy="55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Note: Outliers have been filtered</a:t>
            </a:r>
          </a:p>
          <a:p>
            <a:pPr marL="0" indent="0" algn="ctr">
              <a:buFont typeface="Arial"/>
              <a:buNone/>
            </a:pPr>
            <a:r>
              <a:rPr lang="en-US" sz="1400" dirty="0" smtClean="0"/>
              <a:t>Shown with timestamp analysis</a:t>
            </a:r>
            <a:endParaRPr lang="en-US" sz="1400" dirty="0"/>
          </a:p>
        </p:txBody>
      </p:sp>
      <p:pic>
        <p:nvPicPr>
          <p:cNvPr id="12" name="Picture 11" descr="18secs_event_record_2014-05-09_travelTime_link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1460499"/>
            <a:ext cx="3136620" cy="2352465"/>
          </a:xfrm>
          <a:prstGeom prst="rect">
            <a:avLst/>
          </a:prstGeom>
        </p:spPr>
      </p:pic>
      <p:pic>
        <p:nvPicPr>
          <p:cNvPr id="19" name="Picture 18" descr="27secs_event_record_2014-05-09_travelTime_linkLeng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1" y="1460498"/>
            <a:ext cx="3114674" cy="2336005"/>
          </a:xfrm>
          <a:prstGeom prst="rect">
            <a:avLst/>
          </a:prstGeom>
        </p:spPr>
      </p:pic>
      <p:pic>
        <p:nvPicPr>
          <p:cNvPr id="20" name="Picture 19" descr="36secs_event_record_2014-05-09_travelTime_linkLeng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9" y="1460499"/>
            <a:ext cx="3114673" cy="2336005"/>
          </a:xfrm>
          <a:prstGeom prst="rect">
            <a:avLst/>
          </a:prstGeom>
        </p:spPr>
      </p:pic>
      <p:pic>
        <p:nvPicPr>
          <p:cNvPr id="21" name="Picture 20" descr="45secs_event_record_2014-05-09_travelTime_linkLengt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" y="4038600"/>
            <a:ext cx="3133721" cy="235029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1471" y="37965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45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22" name="Picture 21" descr="54secs event_record_2014-05-09_travelTime_linkLengt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1" y="4038601"/>
            <a:ext cx="3114674" cy="233600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136620" y="37965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54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23" name="Picture 22" descr="63secs event_record_2014-05-09_travelTime_linkLengt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9" y="4038601"/>
            <a:ext cx="3114673" cy="23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1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1" y="-52128"/>
            <a:ext cx="9077601" cy="1143000"/>
          </a:xfrm>
        </p:spPr>
        <p:txBody>
          <a:bodyPr/>
          <a:lstStyle/>
          <a:p>
            <a:r>
              <a:rPr lang="en-US" dirty="0" smtClean="0"/>
              <a:t>Tapping Frequency- TT deviation from benchmark with Link length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17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17582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81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88074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90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92749" y="6165598"/>
            <a:ext cx="2787929" cy="55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Note: Outliers have been filtered</a:t>
            </a:r>
          </a:p>
          <a:p>
            <a:pPr marL="0" indent="0" algn="ctr">
              <a:buFont typeface="Arial"/>
              <a:buNone/>
            </a:pPr>
            <a:r>
              <a:rPr lang="en-US" sz="1400" dirty="0" smtClean="0"/>
              <a:t>Shown with timestamp analysis</a:t>
            </a:r>
            <a:endParaRPr lang="en-US" sz="14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1494880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72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3" name="Picture 2" descr="72secs event_record_2014-05-09_travelTime_link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" y="1971634"/>
            <a:ext cx="3191989" cy="2393992"/>
          </a:xfrm>
          <a:prstGeom prst="rect">
            <a:avLst/>
          </a:prstGeom>
        </p:spPr>
      </p:pic>
      <p:pic>
        <p:nvPicPr>
          <p:cNvPr id="6" name="Picture 5" descr="81secs event_record_2014-05-09_travelTime_linkLeng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971633"/>
            <a:ext cx="3191991" cy="2393993"/>
          </a:xfrm>
          <a:prstGeom prst="rect">
            <a:avLst/>
          </a:prstGeom>
        </p:spPr>
      </p:pic>
      <p:pic>
        <p:nvPicPr>
          <p:cNvPr id="7" name="Picture 6" descr="90secs event_record_2014-05-09_travelTime_linkLeng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3" y="1971633"/>
            <a:ext cx="3191990" cy="23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4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378"/>
            <a:ext cx="8229600" cy="1143000"/>
          </a:xfrm>
        </p:spPr>
        <p:txBody>
          <a:bodyPr/>
          <a:lstStyle/>
          <a:p>
            <a:r>
              <a:rPr lang="en-US" dirty="0" smtClean="0"/>
              <a:t>Tapping Frequency: Avg. Speed deviation from benchmark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18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1946" y="871535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18 </a:t>
            </a:r>
            <a:r>
              <a:rPr lang="en-US" sz="1800" b="0" dirty="0" err="1" smtClean="0"/>
              <a:t>secs</a:t>
            </a:r>
            <a:endParaRPr lang="en-US" sz="1800" b="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127095" y="9958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27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04227" y="9958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36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1471" y="368537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45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136620" y="368537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54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197599" y="365203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63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10" name="Picture 9" descr="18secs_event_record_2014-05-09_average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538"/>
            <a:ext cx="3127095" cy="2345321"/>
          </a:xfrm>
          <a:prstGeom prst="rect">
            <a:avLst/>
          </a:prstGeom>
        </p:spPr>
      </p:pic>
      <p:pic>
        <p:nvPicPr>
          <p:cNvPr id="11" name="Picture 10" descr="27secs_event_record_2014-05-09_average_spe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45" y="1348288"/>
            <a:ext cx="3084761" cy="2313571"/>
          </a:xfrm>
          <a:prstGeom prst="rect">
            <a:avLst/>
          </a:prstGeom>
        </p:spPr>
      </p:pic>
      <p:pic>
        <p:nvPicPr>
          <p:cNvPr id="13" name="Picture 12" descr="36secs_event_record_2014-05-09_average_spe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316538"/>
            <a:ext cx="3127094" cy="2345321"/>
          </a:xfrm>
          <a:prstGeom prst="rect">
            <a:avLst/>
          </a:prstGeom>
        </p:spPr>
      </p:pic>
      <p:pic>
        <p:nvPicPr>
          <p:cNvPr id="14" name="Picture 13" descr="45secs_event_record_2014-05-09_average_spe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" y="3963777"/>
            <a:ext cx="3105149" cy="2328861"/>
          </a:xfrm>
          <a:prstGeom prst="rect">
            <a:avLst/>
          </a:prstGeom>
        </p:spPr>
      </p:pic>
      <p:pic>
        <p:nvPicPr>
          <p:cNvPr id="15" name="Picture 14" descr="54secs event_record_2014-05-09_average_spe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1" y="3963778"/>
            <a:ext cx="3105146" cy="2328860"/>
          </a:xfrm>
          <a:prstGeom prst="rect">
            <a:avLst/>
          </a:prstGeom>
        </p:spPr>
      </p:pic>
      <p:pic>
        <p:nvPicPr>
          <p:cNvPr id="16" name="Picture 15" descr="63secs event_record_2014-05-09_average_spe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07" y="3963779"/>
            <a:ext cx="3105146" cy="23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7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253"/>
            <a:ext cx="8229600" cy="1143000"/>
          </a:xfrm>
        </p:spPr>
        <p:txBody>
          <a:bodyPr/>
          <a:lstStyle/>
          <a:p>
            <a:r>
              <a:rPr lang="en-US" dirty="0" smtClean="0"/>
              <a:t>Tapping Frequency: Avg. Speed deviation from benchmark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19</a:t>
            </a:fld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1471" y="1106747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72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136620" y="1106747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81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164792" y="1106747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90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3" name="Picture 2" descr="72secs event_record_2014-05-09_average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" y="1583500"/>
            <a:ext cx="3307335" cy="2480501"/>
          </a:xfrm>
          <a:prstGeom prst="rect">
            <a:avLst/>
          </a:prstGeom>
        </p:spPr>
      </p:pic>
      <p:pic>
        <p:nvPicPr>
          <p:cNvPr id="6" name="Picture 5" descr="81secs event_record_2014-05-09_average_spe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3501"/>
            <a:ext cx="3307333" cy="2480500"/>
          </a:xfrm>
          <a:prstGeom prst="rect">
            <a:avLst/>
          </a:prstGeom>
        </p:spPr>
      </p:pic>
      <p:pic>
        <p:nvPicPr>
          <p:cNvPr id="7" name="Picture 6" descr="90secs event_record_2014-05-09_average_spe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2" y="1583500"/>
            <a:ext cx="3307335" cy="24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9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AVL based information systems, such as </a:t>
            </a:r>
            <a:r>
              <a:rPr lang="en-US" dirty="0" smtClean="0">
                <a:hlinkClick r:id="rId2"/>
              </a:rPr>
              <a:t>the one</a:t>
            </a:r>
            <a:r>
              <a:rPr lang="en-US" dirty="0" smtClean="0"/>
              <a:t> recently launched in Chennai, are becoming fairly ubiquitous to relay travel information to people</a:t>
            </a:r>
          </a:p>
          <a:p>
            <a:r>
              <a:rPr lang="en-US" dirty="0" smtClean="0"/>
              <a:t>Tapping frequency: Primary parameter in data collection process-</a:t>
            </a:r>
          </a:p>
          <a:p>
            <a:pPr lvl="1"/>
            <a:r>
              <a:rPr lang="en-US" dirty="0" smtClean="0"/>
              <a:t>Significant impact on amount of data available</a:t>
            </a:r>
          </a:p>
          <a:p>
            <a:pPr lvl="1"/>
            <a:r>
              <a:rPr lang="en-US" dirty="0" smtClean="0"/>
              <a:t>High value: Redundant data</a:t>
            </a:r>
          </a:p>
          <a:p>
            <a:pPr lvl="1"/>
            <a:r>
              <a:rPr lang="en-US" dirty="0" smtClean="0"/>
              <a:t>Low value: Lost link traversals</a:t>
            </a:r>
          </a:p>
          <a:p>
            <a:pPr lvl="1"/>
            <a:r>
              <a:rPr lang="en-US" dirty="0" smtClean="0"/>
              <a:t>Data transmission and storage costs? Fairly 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1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03"/>
            <a:ext cx="8229600" cy="1143000"/>
          </a:xfrm>
        </p:spPr>
        <p:txBody>
          <a:bodyPr/>
          <a:lstStyle/>
          <a:p>
            <a:r>
              <a:rPr lang="en-US" dirty="0" smtClean="0"/>
              <a:t>Tapping Frequency- Variation of SD from benchmark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5238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Variation of TT SD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70400" y="1265238"/>
            <a:ext cx="4165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Variation of Avg. Speed SD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6719901"/>
              </p:ext>
            </p:extLst>
          </p:nvPr>
        </p:nvGraphicFramePr>
        <p:xfrm>
          <a:off x="457200" y="2174875"/>
          <a:ext cx="4040188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44272596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709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253"/>
            <a:ext cx="8229600" cy="1143000"/>
          </a:xfrm>
        </p:spPr>
        <p:txBody>
          <a:bodyPr/>
          <a:lstStyle/>
          <a:p>
            <a:r>
              <a:rPr lang="en-US" dirty="0" smtClean="0"/>
              <a:t>Tapping Frequency: Timestamp deviation from benchmark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18 </a:t>
            </a:r>
            <a:r>
              <a:rPr lang="en-US" sz="1800" b="0" dirty="0" err="1" smtClean="0"/>
              <a:t>secs</a:t>
            </a:r>
            <a:endParaRPr lang="en-US" sz="1800" b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27095" y="1170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27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04227" y="1170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36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471" y="378062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54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36620" y="378062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72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97599" y="3747289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90 </a:t>
            </a:r>
            <a:r>
              <a:rPr lang="en-US" sz="1800" dirty="0" err="1" smtClean="0"/>
              <a:t>secs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1522913"/>
            <a:ext cx="2774950" cy="2081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99" y="1522913"/>
            <a:ext cx="2774950" cy="2081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78" y="1522913"/>
            <a:ext cx="2774950" cy="2081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" y="4160542"/>
            <a:ext cx="2779776" cy="20848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99" y="4160542"/>
            <a:ext cx="2779776" cy="2084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9" y="4160542"/>
            <a:ext cx="277977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4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of Timestamp SD with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208195"/>
              </p:ext>
            </p:extLst>
          </p:nvPr>
        </p:nvGraphicFramePr>
        <p:xfrm>
          <a:off x="457200" y="1343025"/>
          <a:ext cx="8229600" cy="477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6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Traversal count decreases with decreasing frequency</a:t>
            </a:r>
          </a:p>
          <a:p>
            <a:r>
              <a:rPr lang="en-US" sz="2400" dirty="0" smtClean="0"/>
              <a:t>Deviations in Average speed and Travel Times seem to be normally distributed with decreasing frequency</a:t>
            </a:r>
          </a:p>
          <a:p>
            <a:pPr lvl="1"/>
            <a:r>
              <a:rPr lang="en-US" sz="2000" dirty="0" smtClean="0"/>
              <a:t>The SD for these increases with decreasing frequency</a:t>
            </a:r>
          </a:p>
          <a:p>
            <a:r>
              <a:rPr lang="en-US" sz="2400" dirty="0" smtClean="0"/>
              <a:t>There is no significant change in the timestamp of the readings</a:t>
            </a:r>
          </a:p>
          <a:p>
            <a:r>
              <a:rPr lang="en-US" sz="2400" dirty="0" smtClean="0"/>
              <a:t>The standard deviations for changes in all the three measures increase with decreasing frequency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analysis encourages the use of the highest available frequency. Intuitively, this would be suggested only till a limiting lower value, beyond which higher frequency would not provide </a:t>
            </a:r>
            <a:r>
              <a:rPr lang="en-US" sz="2400" smtClean="0"/>
              <a:t>proportional benefits.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4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Data Update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5673"/>
              </p:ext>
            </p:extLst>
          </p:nvPr>
        </p:nvGraphicFramePr>
        <p:xfrm>
          <a:off x="577850" y="1447800"/>
          <a:ext cx="79883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57200" y="830522"/>
            <a:ext cx="8229600" cy="85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00090"/>
                </a:solidFill>
                <a:latin typeface="Book Antiqua"/>
                <a:ea typeface="+mj-ea"/>
                <a:cs typeface="Book Antiqua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</a:rPr>
              <a:t>Variation of Observation count with delay in data update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3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128"/>
            <a:ext cx="8229600" cy="1143000"/>
          </a:xfrm>
        </p:spPr>
        <p:txBody>
          <a:bodyPr/>
          <a:lstStyle/>
          <a:p>
            <a:r>
              <a:rPr lang="en-US" dirty="0" smtClean="0"/>
              <a:t>Delayed Data Update- TT deviation from benchmark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event_record_2014-05-09 offlineInputFileDelayedUpdate1_travel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" y="1276870"/>
            <a:ext cx="3191148" cy="239336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Alternate Update</a:t>
            </a:r>
            <a:endParaRPr lang="en-US" sz="1800" b="0" dirty="0"/>
          </a:p>
        </p:txBody>
      </p:sp>
      <p:pic>
        <p:nvPicPr>
          <p:cNvPr id="6" name="Picture 5" descr="event_record_2014-05-09 offlineInputFileDelayedUpdate2_travel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43" y="1276869"/>
            <a:ext cx="3191150" cy="239336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Every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pic>
        <p:nvPicPr>
          <p:cNvPr id="12" name="Picture 11" descr="event_record_2014-05-09 offlineInputFileDelayedUpdate3_travel_t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7" y="1235076"/>
            <a:ext cx="3073400" cy="230504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pic>
        <p:nvPicPr>
          <p:cNvPr id="20" name="Picture 19" descr="event_record_2014-05-09 offlineInputFileDelayedUpdate4_travel_ti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" y="3857625"/>
            <a:ext cx="3196805" cy="2397604"/>
          </a:xfrm>
          <a:prstGeom prst="rect">
            <a:avLst/>
          </a:prstGeom>
        </p:spPr>
      </p:pic>
      <p:pic>
        <p:nvPicPr>
          <p:cNvPr id="21" name="Picture 20" descr="event_record_2014-05-09 offlineInputFileDelayedUpdate5_travel_ti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43" y="3857625"/>
            <a:ext cx="3191150" cy="2393363"/>
          </a:xfrm>
          <a:prstGeom prst="rect">
            <a:avLst/>
          </a:prstGeom>
        </p:spPr>
      </p:pic>
      <p:pic>
        <p:nvPicPr>
          <p:cNvPr id="22" name="Picture 21" descr="event_record_2014-05-09 offlineInputFileDelayedUpdateRandom_travel_tim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6" y="3895726"/>
            <a:ext cx="3146005" cy="2359504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73790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382064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04227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Random Update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354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128"/>
            <a:ext cx="8229600" cy="1143000"/>
          </a:xfrm>
        </p:spPr>
        <p:txBody>
          <a:bodyPr/>
          <a:lstStyle/>
          <a:p>
            <a:r>
              <a:rPr lang="en-US" dirty="0" smtClean="0"/>
              <a:t>Delayed Data Update- TT deviation from benchmark with Link Length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26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Every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pic>
        <p:nvPicPr>
          <p:cNvPr id="21" name="Picture 20" descr="event_record_2014-05-09 offlineInputFileDelayedUpdate5_travel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43" y="3857625"/>
            <a:ext cx="3191150" cy="2393363"/>
          </a:xfrm>
          <a:prstGeom prst="rect">
            <a:avLst/>
          </a:prstGeom>
        </p:spPr>
      </p:pic>
      <p:pic>
        <p:nvPicPr>
          <p:cNvPr id="7" name="Picture 6" descr="event_record_2014-05-09 offlineInputFileDelayedUpdate1_travelTime_linkLeng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" y="1346201"/>
            <a:ext cx="3225707" cy="241928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Alternate Update</a:t>
            </a:r>
            <a:endParaRPr lang="en-US" sz="1800" b="0" dirty="0"/>
          </a:p>
        </p:txBody>
      </p:sp>
      <p:pic>
        <p:nvPicPr>
          <p:cNvPr id="8" name="Picture 7" descr="event_record_2014-05-09 offlineInputFileDelayedUpdate2_travelTime_linkLeng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594" y="1346201"/>
            <a:ext cx="3225706" cy="2419280"/>
          </a:xfrm>
          <a:prstGeom prst="rect">
            <a:avLst/>
          </a:prstGeom>
        </p:spPr>
      </p:pic>
      <p:pic>
        <p:nvPicPr>
          <p:cNvPr id="9" name="Picture 8" descr="event_record_2014-05-09 offlineInputFileDelayedUpdate3_travelTime_linkLengt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68" y="1313296"/>
            <a:ext cx="3290746" cy="246806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pic>
        <p:nvPicPr>
          <p:cNvPr id="10" name="Picture 9" descr="event_record_2014-05-09 offlineInputFileDelayedUpdate4_travelTime_linkLengt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611"/>
            <a:ext cx="3247653" cy="2435739"/>
          </a:xfrm>
          <a:prstGeom prst="rect">
            <a:avLst/>
          </a:prstGeom>
        </p:spPr>
      </p:pic>
      <p:pic>
        <p:nvPicPr>
          <p:cNvPr id="11" name="Picture 10" descr="event_record_2014-05-09 offlineInputFileDelayedUpdate5_travelTime_linkLengt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594" y="3920611"/>
            <a:ext cx="3247652" cy="2435739"/>
          </a:xfrm>
          <a:prstGeom prst="rect">
            <a:avLst/>
          </a:prstGeom>
        </p:spPr>
      </p:pic>
      <p:pic>
        <p:nvPicPr>
          <p:cNvPr id="13" name="Picture 12" descr="event_record_2014-05-09 offlineInputFileDelayedUpdateRandom_travelTime_linkLength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69" y="3888290"/>
            <a:ext cx="3290746" cy="246806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73790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382064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04227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Random Update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937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680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000090"/>
                </a:solidFill>
                <a:latin typeface="Book Antiqua"/>
                <a:ea typeface="+mj-ea"/>
                <a:cs typeface="Book Antiqua"/>
              </a:defRPr>
            </a:lvl1pPr>
          </a:lstStyle>
          <a:p>
            <a:r>
              <a:rPr lang="en-US" dirty="0" smtClean="0"/>
              <a:t>Delayed Data Update: Avg. Speed deviation from benchmark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Alternate Update</a:t>
            </a:r>
            <a:endParaRPr lang="en-US" sz="1800" b="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Every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73790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78939" y="36358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56071" y="36358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Random Update</a:t>
            </a:r>
            <a:endParaRPr lang="en-US" sz="1800" dirty="0"/>
          </a:p>
        </p:txBody>
      </p:sp>
      <p:pic>
        <p:nvPicPr>
          <p:cNvPr id="2" name="Picture 1" descr="event_record_2014-05-09 offlineInputFileDelayedUpdate1_average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" y="1349375"/>
            <a:ext cx="2960158" cy="2220118"/>
          </a:xfrm>
          <a:prstGeom prst="rect">
            <a:avLst/>
          </a:prstGeom>
        </p:spPr>
      </p:pic>
      <p:pic>
        <p:nvPicPr>
          <p:cNvPr id="3" name="Picture 2" descr="event_record_2014-05-09 offlineInputFileDelayedUpdate2_average_spe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1349375"/>
            <a:ext cx="2960157" cy="2220118"/>
          </a:xfrm>
          <a:prstGeom prst="rect">
            <a:avLst/>
          </a:prstGeom>
        </p:spPr>
      </p:pic>
      <p:pic>
        <p:nvPicPr>
          <p:cNvPr id="6" name="Picture 5" descr="event_record_2014-05-09 offlineInputFileDelayedUpdate3_average_spe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269" y="1349376"/>
            <a:ext cx="2960157" cy="2220118"/>
          </a:xfrm>
          <a:prstGeom prst="rect">
            <a:avLst/>
          </a:prstGeom>
        </p:spPr>
      </p:pic>
      <p:pic>
        <p:nvPicPr>
          <p:cNvPr id="20" name="Picture 19" descr="event_record_2014-05-09 offlineInputFileDelayedUpdate4_average_spe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" y="3929598"/>
            <a:ext cx="2952038" cy="2214028"/>
          </a:xfrm>
          <a:prstGeom prst="rect">
            <a:avLst/>
          </a:prstGeom>
        </p:spPr>
      </p:pic>
      <p:pic>
        <p:nvPicPr>
          <p:cNvPr id="21" name="Picture 20" descr="event_record_2014-05-09 offlineInputFileDelayedUpdate5_average_spe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85" y="3929598"/>
            <a:ext cx="2952037" cy="2214028"/>
          </a:xfrm>
          <a:prstGeom prst="rect">
            <a:avLst/>
          </a:prstGeom>
        </p:spPr>
      </p:pic>
      <p:pic>
        <p:nvPicPr>
          <p:cNvPr id="22" name="Picture 21" descr="event_record_2014-05-09 offlineInputFileDelayedUpdateRandom_average_spe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55" y="3929598"/>
            <a:ext cx="2952037" cy="22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Data Update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Alternate Update</a:t>
            </a:r>
            <a:endParaRPr lang="en-US" sz="18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Every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790" y="3654356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78939" y="36358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Every </a:t>
            </a:r>
            <a:r>
              <a:rPr lang="en-US" sz="1800" dirty="0" smtClean="0"/>
              <a:t>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transmission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56071" y="3635804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Random Update</a:t>
            </a:r>
            <a:endParaRPr lang="en-US" sz="1800" dirty="0"/>
          </a:p>
        </p:txBody>
      </p:sp>
      <p:pic>
        <p:nvPicPr>
          <p:cNvPr id="12" name="Picture 11" descr="event_record_2014-05-09 offlineInputFileDelayedUpdate1_timeSta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1" y="1386136"/>
            <a:ext cx="3108960" cy="2331720"/>
          </a:xfrm>
          <a:prstGeom prst="rect">
            <a:avLst/>
          </a:prstGeom>
        </p:spPr>
      </p:pic>
      <p:pic>
        <p:nvPicPr>
          <p:cNvPr id="13" name="Picture 12" descr="event_record_2014-05-09 offlineInputFileDelayedUpdate2_timeSta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19" y="1386136"/>
            <a:ext cx="3108960" cy="2331720"/>
          </a:xfrm>
          <a:prstGeom prst="rect">
            <a:avLst/>
          </a:prstGeom>
        </p:spPr>
      </p:pic>
      <p:pic>
        <p:nvPicPr>
          <p:cNvPr id="14" name="Picture 13" descr="event_record_2014-05-09 offlineInputFileDelayedUpdate3_time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1386136"/>
            <a:ext cx="3108960" cy="2331720"/>
          </a:xfrm>
          <a:prstGeom prst="rect">
            <a:avLst/>
          </a:prstGeom>
        </p:spPr>
      </p:pic>
      <p:pic>
        <p:nvPicPr>
          <p:cNvPr id="15" name="Picture 14" descr="event_record_2014-05-09 offlineInputFileDelayedUpdate4_timeStam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" y="4024630"/>
            <a:ext cx="3108960" cy="2331720"/>
          </a:xfrm>
          <a:prstGeom prst="rect">
            <a:avLst/>
          </a:prstGeom>
        </p:spPr>
      </p:pic>
      <p:pic>
        <p:nvPicPr>
          <p:cNvPr id="16" name="Picture 15" descr="event_record_2014-05-09 offlineInputFileDelayedUpdate5_timeStam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08" y="4024630"/>
            <a:ext cx="3108960" cy="2331720"/>
          </a:xfrm>
          <a:prstGeom prst="rect">
            <a:avLst/>
          </a:prstGeom>
        </p:spPr>
      </p:pic>
      <p:pic>
        <p:nvPicPr>
          <p:cNvPr id="17" name="Picture 16" descr="event_record_2014-05-09 offlineInputFileDelayedUpdateRandom_timeStam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4024630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8229600" cy="1143000"/>
          </a:xfrm>
        </p:spPr>
        <p:txBody>
          <a:bodyPr/>
          <a:lstStyle/>
          <a:p>
            <a:r>
              <a:rPr lang="en-US" dirty="0" smtClean="0"/>
              <a:t>Lag in Data Stream- deviations from benchmark: No Impact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Timestamp</a:t>
            </a:r>
            <a:endParaRPr lang="en-US" sz="1800" b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Speed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Timestamp</a:t>
            </a:r>
            <a:endParaRPr lang="en-US" sz="1800" dirty="0"/>
          </a:p>
        </p:txBody>
      </p:sp>
      <p:pic>
        <p:nvPicPr>
          <p:cNvPr id="13" name="Picture 12" descr="lagged5_event_record_2014-05-09_travel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" y="1424248"/>
            <a:ext cx="3105149" cy="2328862"/>
          </a:xfrm>
          <a:prstGeom prst="rect">
            <a:avLst/>
          </a:prstGeom>
        </p:spPr>
      </p:pic>
      <p:pic>
        <p:nvPicPr>
          <p:cNvPr id="14" name="Picture 13" descr="lagged5_event_record_2014-05-09_average_spe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16" y="1424248"/>
            <a:ext cx="3105148" cy="2328861"/>
          </a:xfrm>
          <a:prstGeom prst="rect">
            <a:avLst/>
          </a:prstGeom>
        </p:spPr>
      </p:pic>
      <p:pic>
        <p:nvPicPr>
          <p:cNvPr id="15" name="Picture 14" descr="lagged5_event_record_2014-05-09_time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92" y="1424248"/>
            <a:ext cx="3105148" cy="23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Inconsistencies in AVL Systems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Satellite based systems susceptible to variety of errors emanating from various sources-</a:t>
            </a:r>
          </a:p>
          <a:p>
            <a:pPr lvl="1"/>
            <a:r>
              <a:rPr lang="en-US" dirty="0" smtClean="0"/>
              <a:t>Satellite coverage of subject area</a:t>
            </a:r>
          </a:p>
          <a:p>
            <a:pPr lvl="1"/>
            <a:r>
              <a:rPr lang="en-US" dirty="0" smtClean="0"/>
              <a:t>Atmospheric Disturbances</a:t>
            </a:r>
          </a:p>
          <a:p>
            <a:pPr lvl="1"/>
            <a:r>
              <a:rPr lang="en-US" sz="2400" dirty="0" smtClean="0"/>
              <a:t>Device Faults</a:t>
            </a:r>
          </a:p>
          <a:p>
            <a:pPr lvl="1"/>
            <a:r>
              <a:rPr lang="en-US" dirty="0" smtClean="0"/>
              <a:t>Transmission Errors</a:t>
            </a:r>
          </a:p>
          <a:p>
            <a:pPr lvl="1"/>
            <a:endParaRPr lang="en-US" dirty="0" smtClean="0"/>
          </a:p>
          <a:p>
            <a:r>
              <a:rPr lang="en-US" sz="2800" dirty="0" smtClean="0"/>
              <a:t>Errors have multiple manifestations (delays, faulty values, lags, missing values etc.)</a:t>
            </a:r>
          </a:p>
          <a:p>
            <a:pPr lvl="1"/>
            <a:r>
              <a:rPr lang="en-US" dirty="0" smtClean="0"/>
              <a:t>Non-trivial impact on information quality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Loss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46" y="1046160"/>
            <a:ext cx="2787929" cy="476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dirty="0" smtClean="0"/>
              <a:t>Deviation in Travel Time</a:t>
            </a:r>
            <a:endParaRPr lang="en-US" sz="1800" b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27095" y="1059358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 smtClean="0"/>
              <a:t>Deviation in Avg. Speed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04227" y="1043483"/>
            <a:ext cx="2787929" cy="47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Book Antiqua"/>
                <a:ea typeface="+mn-ea"/>
                <a:cs typeface="Book Antiqu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Deviation in timestamp</a:t>
            </a:r>
            <a:endParaRPr lang="en-US" sz="1800" dirty="0"/>
          </a:p>
        </p:txBody>
      </p:sp>
      <p:pic>
        <p:nvPicPr>
          <p:cNvPr id="3" name="Picture 2" descr="event_record_2014-05-09 offlineInputFileSignalLossRandom_average_sp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1" y="1415358"/>
            <a:ext cx="3108960" cy="2331720"/>
          </a:xfrm>
          <a:prstGeom prst="rect">
            <a:avLst/>
          </a:prstGeom>
        </p:spPr>
      </p:pic>
      <p:pic>
        <p:nvPicPr>
          <p:cNvPr id="12" name="Picture 11" descr="event_record_2014-05-09 offlineInputFileSignalLossRandom_travel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358"/>
            <a:ext cx="3111500" cy="2333625"/>
          </a:xfrm>
          <a:prstGeom prst="rect">
            <a:avLst/>
          </a:prstGeom>
        </p:spPr>
      </p:pic>
      <p:pic>
        <p:nvPicPr>
          <p:cNvPr id="13" name="Picture 12" descr="event_record_2014-05-09 offlineInputFileSignalLossRandom_travelTime_linkLeng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1" y="3748983"/>
            <a:ext cx="3129356" cy="2347017"/>
          </a:xfrm>
          <a:prstGeom prst="rect">
            <a:avLst/>
          </a:prstGeom>
        </p:spPr>
      </p:pic>
      <p:pic>
        <p:nvPicPr>
          <p:cNvPr id="14" name="Picture 13" descr="event_record_2014-05-09 offlineInputFileSignalLossRandom_timeStam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415358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6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Impact on Predicted Travel Time (Forecasting Module)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Parameters Computed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Route-wise contributions (%)-</a:t>
            </a:r>
            <a:endParaRPr lang="en-US" sz="2400" dirty="0" smtClean="0"/>
          </a:p>
          <a:p>
            <a:pPr lvl="1"/>
            <a:r>
              <a:rPr lang="en-US" sz="2400" dirty="0" err="1" smtClean="0"/>
              <a:t>Kalman</a:t>
            </a:r>
            <a:endParaRPr lang="en-US" sz="2400" dirty="0" smtClean="0"/>
          </a:p>
          <a:p>
            <a:pPr lvl="1"/>
            <a:r>
              <a:rPr lang="en-US" dirty="0" smtClean="0"/>
              <a:t>Measured</a:t>
            </a:r>
            <a:endParaRPr lang="en-US" sz="2400" dirty="0" smtClean="0"/>
          </a:p>
          <a:p>
            <a:pPr lvl="1"/>
            <a:r>
              <a:rPr lang="en-US" sz="2400" dirty="0" smtClean="0"/>
              <a:t>Historic 1 (3min buckets)</a:t>
            </a:r>
          </a:p>
          <a:p>
            <a:pPr lvl="1"/>
            <a:r>
              <a:rPr lang="en-US" sz="2400" dirty="0" smtClean="0"/>
              <a:t>Historic 2 (1min interpolated buckets)</a:t>
            </a:r>
          </a:p>
          <a:p>
            <a:pPr lvl="1"/>
            <a:r>
              <a:rPr lang="en-US" sz="2400" dirty="0" smtClean="0"/>
              <a:t>Historic 3 (1min buckets- never used since interpolated version has higher priority)</a:t>
            </a:r>
          </a:p>
          <a:p>
            <a:pPr lvl="2"/>
            <a:r>
              <a:rPr lang="en-US" sz="2000" dirty="0" smtClean="0"/>
              <a:t>This is always 0 since the interpolated version of the same takes precedence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…contd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Number of runs</a:t>
            </a:r>
          </a:p>
          <a:p>
            <a:r>
              <a:rPr lang="en-US" sz="2800" dirty="0" smtClean="0"/>
              <a:t>MAPE</a:t>
            </a:r>
          </a:p>
          <a:p>
            <a:r>
              <a:rPr lang="en-US" sz="2800" dirty="0" smtClean="0"/>
              <a:t>Reliability percentages</a:t>
            </a:r>
          </a:p>
          <a:p>
            <a:pPr lvl="1"/>
            <a:r>
              <a:rPr lang="en-US" sz="2400" dirty="0" smtClean="0"/>
              <a:t>2 min</a:t>
            </a:r>
          </a:p>
          <a:p>
            <a:pPr lvl="1"/>
            <a:r>
              <a:rPr lang="en-US" sz="2400" dirty="0" smtClean="0"/>
              <a:t>3 min</a:t>
            </a:r>
          </a:p>
          <a:p>
            <a:pPr lvl="1"/>
            <a:r>
              <a:rPr lang="en-US" sz="2400" dirty="0" smtClean="0"/>
              <a:t>4 min</a:t>
            </a:r>
          </a:p>
          <a:p>
            <a:pPr lvl="1"/>
            <a:r>
              <a:rPr lang="en-US" sz="2400" dirty="0" smtClean="0"/>
              <a:t>5 min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253"/>
            <a:ext cx="8229600" cy="1143000"/>
          </a:xfrm>
        </p:spPr>
        <p:txBody>
          <a:bodyPr/>
          <a:lstStyle/>
          <a:p>
            <a:r>
              <a:rPr lang="en-US" dirty="0" smtClean="0"/>
              <a:t>Presentation of percentage contributions in prediction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0"/>
            <a:ext cx="8229600" cy="5588000"/>
          </a:xfrm>
        </p:spPr>
        <p:txBody>
          <a:bodyPr>
            <a:noAutofit/>
          </a:bodyPr>
          <a:lstStyle/>
          <a:p>
            <a:r>
              <a:rPr lang="en-US" sz="2100" dirty="0" smtClean="0"/>
              <a:t>A typical record looks like-</a:t>
            </a:r>
          </a:p>
          <a:p>
            <a:endParaRPr lang="en-US" sz="2100" dirty="0" smtClean="0"/>
          </a:p>
          <a:p>
            <a:endParaRPr lang="en-US" sz="2100" dirty="0"/>
          </a:p>
          <a:p>
            <a:r>
              <a:rPr lang="en-US" sz="2100" dirty="0" smtClean="0"/>
              <a:t>An observation might or might not require contributions from a particular class of measurement. This does not imply the non-availability of measurements from that class</a:t>
            </a:r>
          </a:p>
          <a:p>
            <a:r>
              <a:rPr lang="en-US" sz="2100" dirty="0" smtClean="0"/>
              <a:t>For </a:t>
            </a:r>
            <a:r>
              <a:rPr lang="en-US" sz="2100" dirty="0" err="1" smtClean="0"/>
              <a:t>eg</a:t>
            </a:r>
            <a:r>
              <a:rPr lang="en-US" sz="2100" dirty="0" smtClean="0"/>
              <a:t>.- measured observations shall be considered only if </a:t>
            </a:r>
            <a:r>
              <a:rPr lang="en-US" sz="2100" dirty="0" err="1" smtClean="0"/>
              <a:t>Kalman</a:t>
            </a:r>
            <a:r>
              <a:rPr lang="en-US" sz="2100" dirty="0" smtClean="0"/>
              <a:t> observations are not available.</a:t>
            </a:r>
          </a:p>
          <a:p>
            <a:r>
              <a:rPr lang="en-US" sz="2100" dirty="0" smtClean="0"/>
              <a:t>Analysis strategy-</a:t>
            </a:r>
          </a:p>
          <a:p>
            <a:pPr lvl="1"/>
            <a:r>
              <a:rPr lang="en-US" sz="2100" dirty="0" smtClean="0"/>
              <a:t>Percentages can be computed as a percentage of time or length</a:t>
            </a:r>
          </a:p>
          <a:p>
            <a:pPr lvl="1"/>
            <a:r>
              <a:rPr lang="en-US" sz="2100" dirty="0" smtClean="0"/>
              <a:t>Hence, we shall end up with link-km or link-hours explained by each prediction class</a:t>
            </a:r>
            <a:endParaRPr lang="en-US" sz="21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98059"/>
              </p:ext>
            </p:extLst>
          </p:nvPr>
        </p:nvGraphicFramePr>
        <p:xfrm>
          <a:off x="615951" y="1423035"/>
          <a:ext cx="7797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/>
                <a:gridCol w="1559560"/>
                <a:gridCol w="1559560"/>
                <a:gridCol w="1559560"/>
                <a:gridCol w="15595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 Antiqua"/>
                          <a:cs typeface="Book Antiqua"/>
                        </a:rPr>
                        <a:t>% </a:t>
                      </a:r>
                      <a:r>
                        <a:rPr lang="en-US" dirty="0" err="1" smtClean="0">
                          <a:latin typeface="Book Antiqua"/>
                          <a:cs typeface="Book Antiqua"/>
                        </a:rPr>
                        <a:t>Kalman</a:t>
                      </a:r>
                      <a:endParaRPr lang="en-US" dirty="0">
                        <a:latin typeface="Book Antiqua"/>
                        <a:cs typeface="Book Antiqu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 Antiqua"/>
                          <a:cs typeface="Book Antiqua"/>
                        </a:rPr>
                        <a:t>% Measured</a:t>
                      </a:r>
                      <a:endParaRPr lang="en-US" dirty="0">
                        <a:latin typeface="Book Antiqua"/>
                        <a:cs typeface="Book Antiqu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 Antiqua"/>
                          <a:cs typeface="Book Antiqua"/>
                        </a:rPr>
                        <a:t>% Historic 1</a:t>
                      </a:r>
                      <a:endParaRPr lang="en-US" dirty="0">
                        <a:latin typeface="Book Antiqua"/>
                        <a:cs typeface="Book Antiqu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Book Antiqua"/>
                          <a:cs typeface="Book Antiqua"/>
                        </a:rPr>
                        <a:t>% Historic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Book Antiqua"/>
                          <a:cs typeface="Book Antiqua"/>
                        </a:rPr>
                        <a:t>% Historic 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Book Antiqua"/>
                          <a:cs typeface="Book Antiqua"/>
                        </a:rPr>
                        <a:t>21.78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ook Antiqua"/>
                        <a:cs typeface="Book Antiqu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Book Antiqua"/>
                          <a:cs typeface="Book Antiqua"/>
                        </a:rPr>
                        <a:t>14.78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ook Antiqua"/>
                        <a:cs typeface="Book Antiqu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Book Antiqua"/>
                          <a:cs typeface="Book Antiqua"/>
                        </a:rPr>
                        <a:t>48.24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ook Antiqua"/>
                        <a:cs typeface="Book Antiqu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Book Antiqua"/>
                          <a:cs typeface="Book Antiqua"/>
                        </a:rPr>
                        <a:t>15.20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ook Antiqua"/>
                        <a:cs typeface="Book Antiqu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/>
                          <a:cs typeface="Book Antiqua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81125" y="1072357"/>
            <a:ext cx="638175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Number of </a:t>
            </a:r>
            <a:r>
              <a:rPr lang="en-US" dirty="0" err="1" smtClean="0"/>
              <a:t>Kalman</a:t>
            </a:r>
            <a:r>
              <a:rPr lang="en-US" dirty="0" smtClean="0"/>
              <a:t> Predictions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0494770"/>
              </p:ext>
            </p:extLst>
          </p:nvPr>
        </p:nvGraphicFramePr>
        <p:xfrm>
          <a:off x="1885949" y="1884363"/>
          <a:ext cx="536892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753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 descr="frequency_m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49" y="1693863"/>
            <a:ext cx="4821766" cy="3616325"/>
          </a:xfrm>
          <a:prstGeom prst="rect">
            <a:avLst/>
          </a:prstGeom>
        </p:spPr>
      </p:pic>
      <p:pic>
        <p:nvPicPr>
          <p:cNvPr id="14" name="Picture 13" descr="frequency_reli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1693863"/>
            <a:ext cx="4821767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1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frequency_run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2" y="1217872"/>
            <a:ext cx="5801437" cy="43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7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frequency_Length_k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" y="1746250"/>
            <a:ext cx="4986867" cy="3740150"/>
          </a:xfrm>
          <a:prstGeom prst="rect">
            <a:avLst/>
          </a:prstGeom>
        </p:spPr>
      </p:pic>
      <p:pic>
        <p:nvPicPr>
          <p:cNvPr id="4" name="Picture 3" descr="frequency_Time_k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57" y="1746250"/>
            <a:ext cx="4986867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frequency_Length_m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8" y="1825624"/>
            <a:ext cx="4923368" cy="3692526"/>
          </a:xfrm>
          <a:prstGeom prst="rect">
            <a:avLst/>
          </a:prstGeom>
        </p:spPr>
      </p:pic>
      <p:pic>
        <p:nvPicPr>
          <p:cNvPr id="4" name="Picture 3" descr="frequency_Time_m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7" y="1825624"/>
            <a:ext cx="4923367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Inconsistencies Under Focus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Delayed data update</a:t>
            </a:r>
          </a:p>
          <a:p>
            <a:pPr lvl="1"/>
            <a:r>
              <a:rPr lang="en-US" sz="2400" dirty="0" smtClean="0"/>
              <a:t>Data transmitted continuously</a:t>
            </a:r>
          </a:p>
          <a:p>
            <a:pPr lvl="1"/>
            <a:r>
              <a:rPr lang="en-US" dirty="0" smtClean="0"/>
              <a:t>Updated intermittently</a:t>
            </a:r>
            <a:endParaRPr lang="en-US" sz="2400" dirty="0" smtClean="0"/>
          </a:p>
          <a:p>
            <a:r>
              <a:rPr lang="en-US" dirty="0" smtClean="0"/>
              <a:t>Lag in data stream</a:t>
            </a:r>
          </a:p>
          <a:p>
            <a:pPr lvl="1"/>
            <a:r>
              <a:rPr lang="en-US" dirty="0" smtClean="0"/>
              <a:t>Time period between transmission from device and access by data center</a:t>
            </a:r>
          </a:p>
          <a:p>
            <a:pPr lvl="2"/>
            <a:r>
              <a:rPr lang="en-US" dirty="0" smtClean="0"/>
              <a:t>Analysis can be based on Actual or Access Timestamp</a:t>
            </a:r>
          </a:p>
          <a:p>
            <a:r>
              <a:rPr lang="en-US" sz="2800" dirty="0" smtClean="0"/>
              <a:t>Signal Loss</a:t>
            </a:r>
          </a:p>
          <a:p>
            <a:pPr lvl="1"/>
            <a:r>
              <a:rPr lang="en-US" sz="2400" dirty="0" smtClean="0"/>
              <a:t>No triangulation</a:t>
            </a:r>
          </a:p>
          <a:p>
            <a:pPr lvl="1"/>
            <a:r>
              <a:rPr lang="en-US" sz="2400" dirty="0" smtClean="0"/>
              <a:t>Transmission losses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6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frequency_Length_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1809750"/>
            <a:ext cx="4826000" cy="3619500"/>
          </a:xfrm>
          <a:prstGeom prst="rect">
            <a:avLst/>
          </a:prstGeom>
        </p:spPr>
      </p:pic>
      <p:pic>
        <p:nvPicPr>
          <p:cNvPr id="4" name="Picture 3" descr="frequency_Time_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3" y="1809751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frequency_Length_h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743"/>
            <a:ext cx="4778375" cy="3583781"/>
          </a:xfrm>
          <a:prstGeom prst="rect">
            <a:avLst/>
          </a:prstGeom>
        </p:spPr>
      </p:pic>
      <p:pic>
        <p:nvPicPr>
          <p:cNvPr id="4" name="Picture 3" descr="frequency_Time_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1646236"/>
            <a:ext cx="4778375" cy="35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frequency_Length_h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2" y="1619249"/>
            <a:ext cx="4684184" cy="3513138"/>
          </a:xfrm>
          <a:prstGeom prst="rect">
            <a:avLst/>
          </a:prstGeom>
        </p:spPr>
      </p:pic>
      <p:pic>
        <p:nvPicPr>
          <p:cNvPr id="4" name="Picture 3" descr="frequency_Time_h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16" y="1619249"/>
            <a:ext cx="4684184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Frequency 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Counts of available Measurements (from extraction) and </a:t>
            </a:r>
            <a:r>
              <a:rPr lang="en-US" sz="2400" dirty="0" err="1" smtClean="0"/>
              <a:t>Kalman</a:t>
            </a:r>
            <a:r>
              <a:rPr lang="en-US" sz="2400" dirty="0" smtClean="0"/>
              <a:t> predictions decrease with decreasing frequency</a:t>
            </a:r>
          </a:p>
          <a:p>
            <a:r>
              <a:rPr lang="en-US" sz="2400" dirty="0" smtClean="0"/>
              <a:t>MAPE of overall prediction process not severely impacted due to decreasing tapping frequency</a:t>
            </a:r>
          </a:p>
          <a:p>
            <a:r>
              <a:rPr lang="en-US" sz="2400" dirty="0" smtClean="0"/>
              <a:t>2 min and 3 min reliabilities do seem to fall a bit but 4 min and 5 min reliabilities remain almost the same</a:t>
            </a:r>
          </a:p>
          <a:p>
            <a:r>
              <a:rPr lang="en-US" sz="2400" dirty="0" smtClean="0"/>
              <a:t>% of route runs for which measurements are available falls with frequency</a:t>
            </a:r>
          </a:p>
          <a:p>
            <a:pPr lvl="1"/>
            <a:r>
              <a:rPr lang="en-US" sz="2000" dirty="0" smtClean="0"/>
              <a:t>% </a:t>
            </a:r>
            <a:r>
              <a:rPr lang="en-US" sz="2000" dirty="0" err="1" smtClean="0"/>
              <a:t>Kalman</a:t>
            </a:r>
            <a:r>
              <a:rPr lang="en-US" sz="2000" dirty="0" smtClean="0"/>
              <a:t> is seen to increase</a:t>
            </a:r>
          </a:p>
          <a:p>
            <a:pPr lvl="1"/>
            <a:r>
              <a:rPr lang="en-US" sz="2000" dirty="0" smtClean="0"/>
              <a:t>Is measurement tend to 0, </a:t>
            </a:r>
            <a:r>
              <a:rPr lang="en-US" sz="2000" dirty="0" err="1" smtClean="0"/>
              <a:t>Kalman</a:t>
            </a:r>
            <a:r>
              <a:rPr lang="en-US" sz="2000" dirty="0" smtClean="0"/>
              <a:t> will also tend to 0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update_m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1657350"/>
            <a:ext cx="4724400" cy="3543300"/>
          </a:xfrm>
          <a:prstGeom prst="rect">
            <a:avLst/>
          </a:prstGeom>
        </p:spPr>
      </p:pic>
      <p:pic>
        <p:nvPicPr>
          <p:cNvPr id="7" name="Picture 6" descr="update_reli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1657350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update_run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4" y="1131094"/>
            <a:ext cx="5959475" cy="44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update_Length_k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999"/>
            <a:ext cx="4754033" cy="3565525"/>
          </a:xfrm>
          <a:prstGeom prst="rect">
            <a:avLst/>
          </a:prstGeom>
        </p:spPr>
      </p:pic>
      <p:pic>
        <p:nvPicPr>
          <p:cNvPr id="7" name="Picture 6" descr="update_Time_k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0999"/>
            <a:ext cx="4754033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update_Length_m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406"/>
            <a:ext cx="4603750" cy="3452813"/>
          </a:xfrm>
          <a:prstGeom prst="rect">
            <a:avLst/>
          </a:prstGeom>
        </p:spPr>
      </p:pic>
      <p:pic>
        <p:nvPicPr>
          <p:cNvPr id="6" name="Picture 5" descr="update_Time_m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726406"/>
            <a:ext cx="460375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update_Length_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4" y="1885155"/>
            <a:ext cx="4568825" cy="3426619"/>
          </a:xfrm>
          <a:prstGeom prst="rect">
            <a:avLst/>
          </a:prstGeom>
        </p:spPr>
      </p:pic>
      <p:pic>
        <p:nvPicPr>
          <p:cNvPr id="6" name="Picture 5" descr="update_Time_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49" y="1885155"/>
            <a:ext cx="4568825" cy="342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update_Length_h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14" y="1821656"/>
            <a:ext cx="4886325" cy="3664744"/>
          </a:xfrm>
          <a:prstGeom prst="rect">
            <a:avLst/>
          </a:prstGeom>
        </p:spPr>
      </p:pic>
      <p:pic>
        <p:nvPicPr>
          <p:cNvPr id="6" name="Picture 5" descr="update_Time_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821656"/>
            <a:ext cx="4886325" cy="36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Simulation Methodology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2038350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1. Tapping Frequency</a:t>
            </a:r>
          </a:p>
          <a:p>
            <a:r>
              <a:rPr lang="en-US" sz="2400" i="1" dirty="0" smtClean="0"/>
              <a:t>2. Data Inconsistencies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update_Length_h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" y="1680368"/>
            <a:ext cx="4651375" cy="3488531"/>
          </a:xfrm>
          <a:prstGeom prst="rect">
            <a:avLst/>
          </a:prstGeom>
        </p:spPr>
      </p:pic>
      <p:pic>
        <p:nvPicPr>
          <p:cNvPr id="6" name="Picture 5" descr="update_Time_h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24" y="1680368"/>
            <a:ext cx="4651375" cy="34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Data </a:t>
            </a:r>
            <a:r>
              <a:rPr lang="en-US" dirty="0" smtClean="0"/>
              <a:t>Update- 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lag_m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1708149"/>
            <a:ext cx="4984750" cy="3738563"/>
          </a:xfrm>
          <a:prstGeom prst="rect">
            <a:avLst/>
          </a:prstGeom>
        </p:spPr>
      </p:pic>
      <p:pic>
        <p:nvPicPr>
          <p:cNvPr id="7" name="Picture 6" descr="lag_reli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708149"/>
            <a:ext cx="4984750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3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lag_run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19497"/>
            <a:ext cx="5753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lag_Length_k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25" y="1771649"/>
            <a:ext cx="4953000" cy="3714750"/>
          </a:xfrm>
          <a:prstGeom prst="rect">
            <a:avLst/>
          </a:prstGeom>
        </p:spPr>
      </p:pic>
      <p:pic>
        <p:nvPicPr>
          <p:cNvPr id="6" name="Picture 5" descr="lag_time_k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177165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lag_Length_m_a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40" y="1651000"/>
            <a:ext cx="4894877" cy="3671158"/>
          </a:xfrm>
          <a:prstGeom prst="rect">
            <a:avLst/>
          </a:prstGeom>
        </p:spPr>
      </p:pic>
      <p:pic>
        <p:nvPicPr>
          <p:cNvPr id="6" name="Picture 5" descr="lag_time_m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1645948"/>
            <a:ext cx="4901810" cy="36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lag_Length_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575"/>
            <a:ext cx="4953000" cy="3714750"/>
          </a:xfrm>
          <a:prstGeom prst="rect">
            <a:avLst/>
          </a:prstGeom>
        </p:spPr>
      </p:pic>
      <p:pic>
        <p:nvPicPr>
          <p:cNvPr id="6" name="Picture 5" descr="lag_time_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1552575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lag_Length_h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4842932" cy="3632199"/>
          </a:xfrm>
          <a:prstGeom prst="rect">
            <a:avLst/>
          </a:prstGeom>
        </p:spPr>
      </p:pic>
      <p:pic>
        <p:nvPicPr>
          <p:cNvPr id="6" name="Picture 5" descr="lag_time_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75" y="1619250"/>
            <a:ext cx="4842932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lag_Length_h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6" y="1851025"/>
            <a:ext cx="4543424" cy="3407568"/>
          </a:xfrm>
          <a:prstGeom prst="rect">
            <a:avLst/>
          </a:prstGeom>
        </p:spPr>
      </p:pic>
      <p:pic>
        <p:nvPicPr>
          <p:cNvPr id="6" name="Picture 5" descr="lag_time_h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851025"/>
            <a:ext cx="4537074" cy="34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in Data Stream-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3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Benchmark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1"/>
            <a:ext cx="8229600" cy="5445124"/>
          </a:xfrm>
        </p:spPr>
        <p:txBody>
          <a:bodyPr>
            <a:normAutofit/>
          </a:bodyPr>
          <a:lstStyle/>
          <a:p>
            <a:r>
              <a:rPr lang="en-US" dirty="0" smtClean="0"/>
              <a:t>Needed for comparative analysis</a:t>
            </a:r>
          </a:p>
          <a:p>
            <a:pPr lvl="1"/>
            <a:r>
              <a:rPr lang="en-US" dirty="0" smtClean="0"/>
              <a:t>Any stretch of data has the mentioned faults</a:t>
            </a:r>
            <a:endParaRPr lang="en-US" dirty="0"/>
          </a:p>
          <a:p>
            <a:pPr lvl="1"/>
            <a:r>
              <a:rPr lang="en-US" dirty="0" smtClean="0"/>
              <a:t>For the benchmark, we can:</a:t>
            </a:r>
          </a:p>
          <a:p>
            <a:pPr lvl="2"/>
            <a:r>
              <a:rPr lang="en-US" dirty="0" smtClean="0"/>
              <a:t>Consider maximum available data (Frequency- 9secs)</a:t>
            </a:r>
          </a:p>
          <a:p>
            <a:pPr lvl="2"/>
            <a:r>
              <a:rPr lang="en-US" dirty="0" smtClean="0"/>
              <a:t>Minimize atmospheric disturbances-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Benchmark assumed to present ‘true’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nedboer.e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8" b="7353"/>
          <a:stretch/>
        </p:blipFill>
        <p:spPr>
          <a:xfrm>
            <a:off x="2305050" y="3492500"/>
            <a:ext cx="4559400" cy="2365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5625" y="3154918"/>
            <a:ext cx="54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 Antiqua"/>
                <a:cs typeface="Book Antiqua"/>
              </a:rPr>
              <a:t>Fig.1: Average days with precipitation per Month</a:t>
            </a:r>
            <a:endParaRPr lang="en-US" dirty="0">
              <a:latin typeface="Book Antiqua"/>
              <a:cs typeface="Book Antiqu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4450" y="4641672"/>
            <a:ext cx="210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Book Antiqua"/>
                <a:cs typeface="Book Antiqua"/>
              </a:rPr>
              <a:t>1 mm threshold, Average over 1961-1990,</a:t>
            </a:r>
          </a:p>
          <a:p>
            <a:pPr algn="ctr"/>
            <a:r>
              <a:rPr lang="en-US" sz="1600" i="1" dirty="0" smtClean="0">
                <a:latin typeface="Book Antiqua"/>
                <a:cs typeface="Book Antiqua"/>
              </a:rPr>
              <a:t>Source: WMO</a:t>
            </a:r>
            <a:endParaRPr lang="en-US" sz="1600" i="1" dirty="0">
              <a:latin typeface="Book Antiqua"/>
              <a:cs typeface="Book Antiqu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70250" y="5810251"/>
            <a:ext cx="777875" cy="0"/>
          </a:xfrm>
          <a:prstGeom prst="straightConnector1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4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Improvements to the analysis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Consideration of Access timestamp alongside Actual timestamp for Delayed Data update</a:t>
            </a:r>
          </a:p>
          <a:p>
            <a:r>
              <a:rPr lang="en-US" dirty="0" smtClean="0"/>
              <a:t>Benchmark selection-</a:t>
            </a:r>
          </a:p>
          <a:p>
            <a:pPr lvl="1"/>
            <a:r>
              <a:rPr lang="en-US" dirty="0" smtClean="0"/>
              <a:t>More thorough analysis of best period/devices/sub-network to base evaluation off</a:t>
            </a:r>
          </a:p>
          <a:p>
            <a:pPr lvl="1"/>
            <a:r>
              <a:rPr lang="en-US" dirty="0" smtClean="0"/>
              <a:t>Collection of ground truth data?</a:t>
            </a:r>
          </a:p>
          <a:p>
            <a:r>
              <a:rPr lang="en-US" dirty="0" smtClean="0"/>
              <a:t>Quantification of presence of each class of inconsistencies in highest frequency data</a:t>
            </a:r>
          </a:p>
          <a:p>
            <a:r>
              <a:rPr lang="en-US" dirty="0" smtClean="0"/>
              <a:t>Spatially varying signal loss probabilities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8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Questions/</a:t>
            </a:r>
          </a:p>
          <a:p>
            <a:r>
              <a:rPr lang="en-US" dirty="0" smtClean="0"/>
              <a:t>Comments/</a:t>
            </a:r>
          </a:p>
          <a:p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Tapping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Highest frequency of location data update</a:t>
            </a:r>
          </a:p>
          <a:p>
            <a:pPr lvl="1"/>
            <a:r>
              <a:rPr lang="en-US" dirty="0" smtClean="0"/>
              <a:t>9 seconds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Every n</a:t>
            </a:r>
            <a:r>
              <a:rPr lang="en-US" baseline="30000" dirty="0" smtClean="0"/>
              <a:t>th</a:t>
            </a:r>
            <a:r>
              <a:rPr lang="en-US" dirty="0" smtClean="0"/>
              <a:t> update utilized to analyze performance with following frequencies-</a:t>
            </a:r>
          </a:p>
          <a:p>
            <a:pPr lvl="1"/>
            <a:r>
              <a:rPr lang="en-US" dirty="0" smtClean="0"/>
              <a:t>18, 27, 36, 45, 54, 63, 72, 81, 90 seconds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Data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57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2 modes of delayed update-</a:t>
            </a:r>
          </a:p>
          <a:p>
            <a:pPr lvl="1"/>
            <a:r>
              <a:rPr lang="en-US" dirty="0" smtClean="0"/>
              <a:t>Device updated every n</a:t>
            </a:r>
            <a:r>
              <a:rPr lang="en-US" baseline="30000" dirty="0" smtClean="0"/>
              <a:t>th</a:t>
            </a:r>
            <a:r>
              <a:rPr lang="en-US" dirty="0" smtClean="0"/>
              <a:t> transmission (n=constant)</a:t>
            </a:r>
          </a:p>
          <a:p>
            <a:pPr lvl="1"/>
            <a:r>
              <a:rPr lang="en-US" dirty="0" smtClean="0"/>
              <a:t>Update frequency varies across devices and is stochastic for individual devices</a:t>
            </a:r>
          </a:p>
          <a:p>
            <a:r>
              <a:rPr lang="en-US" dirty="0" smtClean="0"/>
              <a:t>Difference from frequency test-</a:t>
            </a:r>
          </a:p>
          <a:p>
            <a:pPr lvl="1"/>
            <a:r>
              <a:rPr lang="en-US" dirty="0" smtClean="0"/>
              <a:t>Observations present but not updated</a:t>
            </a:r>
          </a:p>
          <a:p>
            <a:r>
              <a:rPr lang="en-US" dirty="0" smtClean="0"/>
              <a:t>Levels tested</a:t>
            </a:r>
          </a:p>
          <a:p>
            <a:pPr lvl="1"/>
            <a:r>
              <a:rPr lang="en-US" dirty="0" smtClean="0"/>
              <a:t>Constant n: 1, 2, 3, 4, 5</a:t>
            </a:r>
          </a:p>
          <a:p>
            <a:pPr lvl="1"/>
            <a:r>
              <a:rPr lang="en-US" dirty="0" smtClean="0"/>
              <a:t>Randomly selected for each device </a:t>
            </a:r>
            <a:r>
              <a:rPr lang="en-US" dirty="0"/>
              <a:t>from {1, 2, 3, 4, </a:t>
            </a:r>
            <a:r>
              <a:rPr lang="en-US" dirty="0" smtClean="0"/>
              <a:t>5} through 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 in Data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6"/>
            <a:ext cx="8229600" cy="4840288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</a:t>
            </a:r>
          </a:p>
          <a:p>
            <a:pPr lvl="1"/>
            <a:r>
              <a:rPr lang="en-US" dirty="0" smtClean="0"/>
              <a:t>True timestamps of transmissions are lost</a:t>
            </a:r>
          </a:p>
          <a:p>
            <a:pPr lvl="1"/>
            <a:r>
              <a:rPr lang="en-US" dirty="0" smtClean="0"/>
              <a:t>Lagged (access) time used as timestamp</a:t>
            </a:r>
          </a:p>
          <a:p>
            <a:pPr lvl="1"/>
            <a:r>
              <a:rPr lang="en-US" dirty="0" smtClean="0"/>
              <a:t>Stream lagged by constant periods of 5, 10 or 15 minutes</a:t>
            </a:r>
          </a:p>
          <a:p>
            <a:r>
              <a:rPr lang="en-US" dirty="0" smtClean="0"/>
              <a:t>Not implemented</a:t>
            </a:r>
          </a:p>
          <a:p>
            <a:pPr lvl="1"/>
            <a:r>
              <a:rPr lang="en-US" dirty="0" smtClean="0"/>
              <a:t>Basing extraction on transmitted timestamps available after lag time (as done in the online version)</a:t>
            </a:r>
          </a:p>
          <a:p>
            <a:pPr lvl="2"/>
            <a:r>
              <a:rPr lang="en-US" dirty="0" smtClean="0"/>
              <a:t>Modification in offline extraction code:</a:t>
            </a:r>
          </a:p>
          <a:p>
            <a:pPr lvl="3"/>
            <a:r>
              <a:rPr lang="en-US" dirty="0" smtClean="0"/>
              <a:t>Process transmissions at access times</a:t>
            </a:r>
          </a:p>
          <a:p>
            <a:pPr lvl="3"/>
            <a:r>
              <a:rPr lang="en-US" dirty="0" smtClean="0"/>
              <a:t>Output end-of-processing timestamp to serve as access time for forecasting module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Sept. 17,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21E5-5828-8744-A6D7-5B3F3C9E21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IT-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IIT-M.thmx</Template>
  <TotalTime>2888</TotalTime>
  <Words>1819</Words>
  <Application>Microsoft Macintosh PowerPoint</Application>
  <PresentationFormat>On-screen Show (4:3)</PresentationFormat>
  <Paragraphs>413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IIT-M</vt:lpstr>
      <vt:lpstr>Impact of Data Inconsistencies &amp; Tapping Frequency on Information Quality of Chennai’s AVL-based Information System</vt:lpstr>
      <vt:lpstr>Introduction</vt:lpstr>
      <vt:lpstr>Data Inconsistencies in AVL Systems</vt:lpstr>
      <vt:lpstr>Data Inconsistencies Under Focus</vt:lpstr>
      <vt:lpstr>Simulation Methodology</vt:lpstr>
      <vt:lpstr>Benchmark</vt:lpstr>
      <vt:lpstr>Tapping Frequency</vt:lpstr>
      <vt:lpstr>Delayed Data Update</vt:lpstr>
      <vt:lpstr>Lag in Data Stream</vt:lpstr>
      <vt:lpstr>Signal Loss</vt:lpstr>
      <vt:lpstr>Impact on Observed Link Traversals (Extraction Module)</vt:lpstr>
      <vt:lpstr>Parameters Computed</vt:lpstr>
      <vt:lpstr>Tapping Frequency</vt:lpstr>
      <vt:lpstr>Tapping Frequency- TT deviation from benchmark</vt:lpstr>
      <vt:lpstr>Tapping Frequency- TT deviation from benchmark</vt:lpstr>
      <vt:lpstr>Tapping Frequency- TT deviation from benchmark with Link length</vt:lpstr>
      <vt:lpstr>Tapping Frequency- TT deviation from benchmark with Link length</vt:lpstr>
      <vt:lpstr>Tapping Frequency: Avg. Speed deviation from benchmark</vt:lpstr>
      <vt:lpstr>Tapping Frequency: Avg. Speed deviation from benchmark</vt:lpstr>
      <vt:lpstr>Tapping Frequency- Variation of SD from benchmark</vt:lpstr>
      <vt:lpstr>Tapping Frequency: Timestamp deviation from benchmark</vt:lpstr>
      <vt:lpstr>Variation of Timestamp SD with frequency</vt:lpstr>
      <vt:lpstr>Tapping Frequency- Conclusions</vt:lpstr>
      <vt:lpstr>Delayed Data Update</vt:lpstr>
      <vt:lpstr>Delayed Data Update- TT deviation from benchmark</vt:lpstr>
      <vt:lpstr>Delayed Data Update- TT deviation from benchmark with Link Length</vt:lpstr>
      <vt:lpstr>PowerPoint Presentation</vt:lpstr>
      <vt:lpstr>Delayed Data Update</vt:lpstr>
      <vt:lpstr>Lag in Data Stream- deviations from benchmark: No Impact</vt:lpstr>
      <vt:lpstr>Signal Loss</vt:lpstr>
      <vt:lpstr>Impact on Predicted Travel Time (Forecasting Module)</vt:lpstr>
      <vt:lpstr>Parameters Computed</vt:lpstr>
      <vt:lpstr>…contd.</vt:lpstr>
      <vt:lpstr>Presentation of percentage contributions in prediction results</vt:lpstr>
      <vt:lpstr>Tapping Frequency</vt:lpstr>
      <vt:lpstr>Tapping Frequency</vt:lpstr>
      <vt:lpstr>Tapping Frequency</vt:lpstr>
      <vt:lpstr>Tapping Frequency</vt:lpstr>
      <vt:lpstr>Tapping Frequency</vt:lpstr>
      <vt:lpstr>Tapping Frequency</vt:lpstr>
      <vt:lpstr>Tapping Frequency</vt:lpstr>
      <vt:lpstr>Tapping Frequency</vt:lpstr>
      <vt:lpstr>Conclusions: Frequency on Prediction</vt:lpstr>
      <vt:lpstr>Delayed Data Update</vt:lpstr>
      <vt:lpstr>Delayed Data Update</vt:lpstr>
      <vt:lpstr>Delayed Data Update</vt:lpstr>
      <vt:lpstr>Delayed Data Update</vt:lpstr>
      <vt:lpstr>Delayed Data Update</vt:lpstr>
      <vt:lpstr>Delayed Data Update</vt:lpstr>
      <vt:lpstr>Delayed Data Update</vt:lpstr>
      <vt:lpstr>Delayed Data Update- Conclusion</vt:lpstr>
      <vt:lpstr>Lag in Data Stream</vt:lpstr>
      <vt:lpstr>Lag in Data Stream</vt:lpstr>
      <vt:lpstr>Lag in Data Stream</vt:lpstr>
      <vt:lpstr>Lag in Data Stream</vt:lpstr>
      <vt:lpstr>Lag in Data Stream</vt:lpstr>
      <vt:lpstr>Lag in Data Stream</vt:lpstr>
      <vt:lpstr>Lag in Data Stream</vt:lpstr>
      <vt:lpstr>Lag in Data Stream- Conclusion</vt:lpstr>
      <vt:lpstr>Signal Loss</vt:lpstr>
      <vt:lpstr>Improvements to the analysis</vt:lpstr>
      <vt:lpstr>Possible Improvements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Gupta</dc:creator>
  <cp:lastModifiedBy>Siddharth Gupta</cp:lastModifiedBy>
  <cp:revision>130</cp:revision>
  <dcterms:created xsi:type="dcterms:W3CDTF">2014-09-16T16:26:34Z</dcterms:created>
  <dcterms:modified xsi:type="dcterms:W3CDTF">2014-10-15T03:28:51Z</dcterms:modified>
</cp:coreProperties>
</file>